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0" r:id="rId2"/>
    <p:sldId id="283" r:id="rId3"/>
    <p:sldId id="284" r:id="rId4"/>
    <p:sldId id="285" r:id="rId5"/>
    <p:sldId id="286" r:id="rId6"/>
    <p:sldId id="287" r:id="rId7"/>
    <p:sldId id="288" r:id="rId8"/>
    <p:sldId id="290" r:id="rId9"/>
    <p:sldId id="291" r:id="rId10"/>
    <p:sldId id="293" r:id="rId11"/>
    <p:sldId id="294" r:id="rId12"/>
    <p:sldId id="295" r:id="rId13"/>
    <p:sldId id="292" r:id="rId14"/>
    <p:sldId id="296" r:id="rId15"/>
    <p:sldId id="298" r:id="rId16"/>
    <p:sldId id="299" r:id="rId17"/>
    <p:sldId id="301" r:id="rId18"/>
    <p:sldId id="304" r:id="rId19"/>
    <p:sldId id="305" r:id="rId20"/>
    <p:sldId id="306" r:id="rId21"/>
    <p:sldId id="307" r:id="rId2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1" autoAdjust="0"/>
  </p:normalViewPr>
  <p:slideViewPr>
    <p:cSldViewPr snapToGrid="0">
      <p:cViewPr varScale="1">
        <p:scale>
          <a:sx n="79" d="100"/>
          <a:sy n="79" d="100"/>
        </p:scale>
        <p:origin x="101" y="17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252A1-E1B0-4F9E-924B-728C3CD44F5A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4A07B-1661-43C9-9648-FD3540D505A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753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61BED-D70A-09AB-D162-168FD61A5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CEFA35-C9E8-907E-D76B-3081A057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86CFF5-0CB0-7FF7-AD37-ADC17B4F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290D50-AC40-4795-D02E-198F9410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130F4B-FE48-6B0C-306B-B5A5BCF6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9717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1054C-C9C9-3C88-971F-98363368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06ABAF-E0CC-5F98-0555-BD89BEDC3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82AE9-1CA4-4468-E1DA-B2F82CC0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6D4A36-CEB1-49DE-DC9D-0127B53D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C2AE47-2CD9-CB8A-1B7E-6565CCB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3805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8DAAC9-FDC4-F058-62F3-455985A5E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D0A399-E770-8663-1F92-FE1165A9A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2FF59-C040-0F65-FF6D-B4205097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11EB92-6E87-FE08-9BBF-4359F88F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016493-22FD-B362-7833-FF787927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1404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1622EC-BE55-C15F-4544-CC91302C6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E0486-A297-540E-07B8-5D5C43A34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40BA6B-23F0-2A94-DF92-CA6C16A6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361DCA-8184-519F-FEFE-E3BA2E8B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97B99-5FB5-B6C5-BC66-3A7ACB1F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0990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AD936-4D2A-4F76-D822-86B198360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FDD286-29BB-5485-69B6-E18E9227E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2152E8-F1E6-960B-D2B6-090CA3C1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D5DC6-4A8C-B579-29A9-B06A7BF2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AC3C9-5D0E-E8EF-7F04-3E84E7F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45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959F3-2D77-EDE0-EB7E-CAD7B387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11DEC9-82BA-474B-77E3-913C46D81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1D0193-F477-4F1D-A4CC-FC4885B23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D218FD-B2E3-7419-CAD3-D8C06D3D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C79A3-506C-5FEA-D775-92BFC962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5A718D-4F6E-EED2-5DC1-3E08096D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5768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E9BA3-B8D8-9678-A443-6F5F7F87A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95CE5-BE33-7876-99CC-7DC706DAB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914B1F-3CD5-1FAC-ACCB-38AFE84E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E8392F-2F96-DF97-19C2-BA665C29E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B9A38D-F877-3788-2BE4-167606F1C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092549-1F7D-C80F-32A9-6349F8E3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4DC3B4C-B8DD-D2B5-7A0F-D635FB0E9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9EE63F-22AD-7CF6-1273-6C34CE60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685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40F72-3EE5-5370-4DE0-F432B5DCF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511138-5AF4-896F-4018-FAAE66BD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BDF1A9-3BCF-0115-9829-52C8934A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B4B61F-4CE2-FC49-AC6A-ECB45951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609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026540-9427-93DE-19F5-4042C3B5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60CA42-8A8C-0A61-BD86-285C6F56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963410-8926-2391-2BCD-7CBF3E3F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1332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A7FDD-4180-F946-913C-63A02943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40B946-2B0E-D467-410E-0557CA63E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DBB3B7-4E5A-7489-62EB-072B3D9A3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860367-30BA-DFA0-EBAA-01AF93CA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8C104A-20B5-2875-F974-9C57219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C2500C-C0B4-F04D-4148-78E02B86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6632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8438A-5544-6C5A-BDDB-A9F1F3747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4A5349-6023-197C-1B2F-06D79AAAE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584E23-7B8B-FD30-A308-42A44EBCA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62E079-E1B2-B4D4-A8A6-EB403F8A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B53268-3062-CCFA-5598-CC518529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144C1D-ED01-A0AD-14F5-990D94E7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3654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0F5264-CE8E-F726-4F52-245A43235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A4D803-B9EF-6242-D3B7-BD9425EA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F0ACB-67E8-77B5-7AA6-8BF51D188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871-B6CA-4AAC-B899-124BB0AB1CA9}" type="datetimeFigureOut">
              <a:rPr lang="ru-KZ" smtClean="0"/>
              <a:t>14.02.2023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6FEBAB-01A4-4C15-459F-A12364B14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78B7D6-6E1F-EB46-88A7-F76912527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9107-E92E-4F6C-97D1-52759DDF4BD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642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75CF1-DD35-B4BC-FEC6-1506637C2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41482"/>
          </a:xfrm>
        </p:spPr>
        <p:txBody>
          <a:bodyPr>
            <a:normAutofit fontScale="90000"/>
          </a:bodyPr>
          <a:lstStyle/>
          <a:p>
            <a:r>
              <a:rPr lang="kk-KZ" dirty="0"/>
              <a:t>Микроэлектроника</a:t>
            </a:r>
            <a:br>
              <a:rPr lang="kk-KZ" dirty="0"/>
            </a:br>
            <a:r>
              <a:rPr lang="kk-KZ" dirty="0"/>
              <a:t>5-лекция</a:t>
            </a:r>
            <a:br>
              <a:rPr lang="kk-KZ" dirty="0"/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Электронды-кемтікті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2ECE12-368B-AA90-BA7B-CA187636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367" y="5608948"/>
            <a:ext cx="9144000" cy="770641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PhD, </a:t>
            </a:r>
            <a:r>
              <a:rPr lang="kk-KZ" sz="2800" dirty="0"/>
              <a:t>Карибаев Б.А.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765830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2B66BA-AF38-F17D-9619-638C6BFD1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471"/>
            <a:ext cx="10515600" cy="5911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err="1"/>
              <a:t>Практикалық</a:t>
            </a:r>
            <a:r>
              <a:rPr lang="ru-RU" sz="4400" dirty="0"/>
              <a:t> </a:t>
            </a:r>
            <a:r>
              <a:rPr lang="ru-RU" sz="4400" dirty="0" err="1"/>
              <a:t>есептеулер</a:t>
            </a:r>
            <a:r>
              <a:rPr lang="ru-RU" sz="4400" dirty="0"/>
              <a:t> </a:t>
            </a:r>
            <a:r>
              <a:rPr lang="ru-RU" sz="4400" dirty="0" err="1"/>
              <a:t>үшін</a:t>
            </a:r>
            <a:r>
              <a:rPr lang="ru-RU" sz="4400" dirty="0"/>
              <a:t> </a:t>
            </a:r>
            <a:r>
              <a:rPr lang="ru-RU" sz="4400" dirty="0" err="1"/>
              <a:t>келесі</a:t>
            </a:r>
            <a:r>
              <a:rPr lang="ru-RU" sz="4400" dirty="0"/>
              <a:t> </a:t>
            </a:r>
            <a:r>
              <a:rPr lang="ru-RU" sz="4400" dirty="0" err="1"/>
              <a:t>формуланы</a:t>
            </a:r>
            <a:r>
              <a:rPr lang="ru-RU" sz="4400" dirty="0"/>
              <a:t> </a:t>
            </a:r>
            <a:r>
              <a:rPr lang="ru-RU" sz="4400" dirty="0" err="1"/>
              <a:t>қолдану</a:t>
            </a:r>
            <a:r>
              <a:rPr lang="ru-RU" sz="4400" dirty="0"/>
              <a:t> </a:t>
            </a:r>
            <a:r>
              <a:rPr lang="ru-RU" sz="4400" dirty="0" err="1"/>
              <a:t>ыңғайлы</a:t>
            </a:r>
            <a:r>
              <a:rPr lang="ru-RU" sz="4400" dirty="0"/>
              <a:t>:</a:t>
            </a:r>
            <a:endParaRPr lang="ru-KZ" sz="4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14B5F6-3D2C-81E5-8EDD-514BB0B3D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727" y="2345916"/>
            <a:ext cx="3763757" cy="13791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0098B1-24CD-55DE-52D8-CA6ADF05E463}"/>
              </a:ext>
            </a:extLst>
          </p:cNvPr>
          <p:cNvSpPr txBox="1"/>
          <p:nvPr/>
        </p:nvSpPr>
        <p:spPr>
          <a:xfrm>
            <a:off x="5304868" y="2493350"/>
            <a:ext cx="5463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kk-K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меншікті кедергі</a:t>
            </a:r>
            <a:endParaRPr lang="ru-KZ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32D98E-49E2-0496-6E68-71B57F24552C}"/>
              </a:ext>
            </a:extLst>
          </p:cNvPr>
          <p:cNvSpPr txBox="1"/>
          <p:nvPr/>
        </p:nvSpPr>
        <p:spPr>
          <a:xfrm>
            <a:off x="955727" y="4308644"/>
            <a:ext cx="10515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Формуладан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эмит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легірленген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неғұрлым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әлсіз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легірленген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9364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CD3FC-82BE-B99D-EE42-95968504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6320"/>
            <a:ext cx="10515600" cy="1325563"/>
          </a:xfrm>
        </p:spPr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ығысу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1E7FF5-0BFA-F0EE-E7CA-B51457E51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081548"/>
            <a:ext cx="5257800" cy="53393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ығысу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қарама-қарсы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аймаққа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«+»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белгісімен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кеңейеді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323F37-80B5-9DA4-76F1-EEB72A842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28776"/>
            <a:ext cx="3969774" cy="8950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F43D926-D1B8-A8F3-0E11-A177E8E5E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570244"/>
            <a:ext cx="3448665" cy="95877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8D5781D-2460-6C88-AE57-66805602EE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4801" y="1296939"/>
            <a:ext cx="6016809" cy="523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944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1E93A5-BECC-B7BF-9592-7A08768A0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86" y="871896"/>
            <a:ext cx="544461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тепе-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шекараларындағы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жоюдың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экстракция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586BB8A-4080-93FF-84F5-29E45EB08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731" y="871896"/>
            <a:ext cx="500440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70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FB5E221-1B24-EB52-354C-25AA5472EE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961797"/>
            <a:ext cx="10905066" cy="293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60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D976A-DCC5-20C3-8F52-040C030F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ВАС-ы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9924FD-CDF6-CE5F-4D00-96092A303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167" y="992755"/>
            <a:ext cx="2497394" cy="139586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490306-157E-2235-5684-7C3B3FDFC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915" y="2515270"/>
            <a:ext cx="5191970" cy="4151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841E1C-C071-521E-8F1E-D99F75377E81}"/>
              </a:ext>
            </a:extLst>
          </p:cNvPr>
          <p:cNvSpPr txBox="1"/>
          <p:nvPr/>
        </p:nvSpPr>
        <p:spPr>
          <a:xfrm>
            <a:off x="838200" y="1435048"/>
            <a:ext cx="519197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температураның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жоғарылауымен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</a:t>
            </a:r>
            <a:r>
              <a:rPr 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Дегенмен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өткел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өткізгіштің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жолақ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шешуші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рөл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ерманий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p-n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өткелдеріндегі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кремнийге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әлдеқайда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германий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кремнийге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азырақ</a:t>
            </a:r>
            <a:r>
              <a:rPr 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0045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D976A-DCC5-20C3-8F52-040C030F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ВАС-ы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9924FD-CDF6-CE5F-4D00-96092A303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167" y="992755"/>
            <a:ext cx="2497394" cy="139586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490306-157E-2235-5684-7C3B3FDFC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915" y="2515270"/>
            <a:ext cx="5191970" cy="4151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841E1C-C071-521E-8F1E-D99F75377E81}"/>
              </a:ext>
            </a:extLst>
          </p:cNvPr>
          <p:cNvSpPr txBox="1"/>
          <p:nvPr/>
        </p:nvSpPr>
        <p:spPr>
          <a:xfrm>
            <a:off x="838200" y="1435048"/>
            <a:ext cx="519197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электрөткізгіштік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өткізеді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түзеткіш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түзеткіш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әрекетімен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01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37FDDF-389D-4647-2236-8917FDC2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Дифференциалды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0208E2-115C-6511-9C4F-CD113DA6F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параметрі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дифференциалды</a:t>
            </a:r>
            <a:r>
              <a:rPr lang="ru-RU" dirty="0"/>
              <a:t> </a:t>
            </a:r>
            <a:r>
              <a:rPr lang="ru-RU" dirty="0" err="1"/>
              <a:t>кедергісі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Ток </a:t>
            </a:r>
            <a:r>
              <a:rPr lang="ru-RU" dirty="0" err="1"/>
              <a:t>күшінің</a:t>
            </a:r>
            <a:r>
              <a:rPr lang="ru-RU" dirty="0"/>
              <a:t> </a:t>
            </a:r>
            <a:r>
              <a:rPr lang="ru-RU" dirty="0" err="1"/>
              <a:t>жоғарылауымен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дифференциалдық</a:t>
            </a:r>
            <a:r>
              <a:rPr lang="ru-RU" dirty="0"/>
              <a:t> </a:t>
            </a:r>
            <a:r>
              <a:rPr lang="ru-RU" dirty="0" err="1"/>
              <a:t>кедергісі</a:t>
            </a:r>
            <a:r>
              <a:rPr lang="ru-RU" dirty="0"/>
              <a:t> тез </a:t>
            </a:r>
            <a:r>
              <a:rPr lang="ru-RU" dirty="0" err="1"/>
              <a:t>төмендейді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6F03EF-E7C7-2622-452D-463644BA3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819" y="2464056"/>
            <a:ext cx="3104535" cy="117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35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6CBF3-F91A-3D2A-2EE2-6DEEA772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7084"/>
          </a:xfrm>
        </p:spPr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сыйымдылығы</a:t>
            </a:r>
            <a:r>
              <a:rPr lang="ru-RU" dirty="0"/>
              <a:t>. </a:t>
            </a:r>
            <a:r>
              <a:rPr lang="ru-RU" dirty="0" err="1"/>
              <a:t>Диффузиялық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1233E4-3E3F-AC48-1B0F-B445C832B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085"/>
            <a:ext cx="10515600" cy="54198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сыйымдылықтарымен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сыйымдылығы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бар: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Эмиттерден базаға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ығысуы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инжекцияланады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сыйымдылықтың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(база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заряд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диффузия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енетіндіктен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сыйымдылық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сыйымдылық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315087-0CAF-3AD5-096A-92241DBE2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412" y="4938713"/>
            <a:ext cx="40671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809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6CBF3-F91A-3D2A-2EE2-6DEEA772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7084"/>
          </a:xfrm>
        </p:spPr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сыйымдылығы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1233E4-3E3F-AC48-1B0F-B445C832B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085"/>
            <a:ext cx="10515600" cy="54198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315087-0CAF-3AD5-096A-92241DBE2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412" y="895044"/>
            <a:ext cx="4067175" cy="1238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48D08B-F1C9-D61E-E605-90B5706C9393}"/>
              </a:ext>
            </a:extLst>
          </p:cNvPr>
          <p:cNvSpPr txBox="1"/>
          <p:nvPr/>
        </p:nvSpPr>
        <p:spPr>
          <a:xfrm>
            <a:off x="747251" y="2353582"/>
            <a:ext cx="10864645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i="1" dirty="0"/>
              <a:t>C</a:t>
            </a:r>
            <a:r>
              <a:rPr lang="kk-KZ" sz="3600" dirty="0"/>
              <a:t>д </a:t>
            </a:r>
            <a:r>
              <a:rPr lang="ru-RU" sz="3600" dirty="0" err="1"/>
              <a:t>соғұрлым</a:t>
            </a:r>
            <a:r>
              <a:rPr lang="ru-RU" sz="3600" dirty="0"/>
              <a:t> </a:t>
            </a:r>
            <a:r>
              <a:rPr lang="ru-RU" sz="3600" dirty="0" err="1"/>
              <a:t>үлкен</a:t>
            </a:r>
            <a:r>
              <a:rPr lang="ru-RU" sz="3600" dirty="0"/>
              <a:t> </a:t>
            </a:r>
            <a:r>
              <a:rPr lang="ru-RU" sz="3600" dirty="0" err="1"/>
              <a:t>болады</a:t>
            </a:r>
            <a:r>
              <a:rPr lang="ru-RU" sz="3600" dirty="0"/>
              <a:t>, </a:t>
            </a:r>
            <a:r>
              <a:rPr lang="ru-RU" sz="3600" dirty="0" err="1"/>
              <a:t>егерде</a:t>
            </a:r>
            <a:r>
              <a:rPr lang="ru-RU" sz="3600" dirty="0"/>
              <a:t> </a:t>
            </a:r>
            <a:r>
              <a:rPr lang="en-US" sz="3600" dirty="0"/>
              <a:t>p-n </a:t>
            </a:r>
            <a:r>
              <a:rPr lang="ru-RU" sz="3600" dirty="0" err="1"/>
              <a:t>өткелінен</a:t>
            </a:r>
            <a:r>
              <a:rPr lang="ru-RU" sz="3600" dirty="0"/>
              <a:t> </a:t>
            </a:r>
            <a:r>
              <a:rPr lang="ru-RU" sz="3600" dirty="0" err="1"/>
              <a:t>өтетін</a:t>
            </a:r>
            <a:r>
              <a:rPr lang="ru-RU" sz="3600" dirty="0"/>
              <a:t> ток </a:t>
            </a:r>
            <a:r>
              <a:rPr lang="ru-RU" sz="3600" dirty="0" err="1"/>
              <a:t>соғұрлым</a:t>
            </a:r>
            <a:r>
              <a:rPr lang="ru-RU" sz="3600" dirty="0"/>
              <a:t> </a:t>
            </a:r>
            <a:r>
              <a:rPr lang="ru-RU" sz="3600" dirty="0" err="1"/>
              <a:t>көп</a:t>
            </a:r>
            <a:r>
              <a:rPr lang="ru-RU" sz="3600" dirty="0"/>
              <a:t> </a:t>
            </a:r>
            <a:r>
              <a:rPr lang="ru-RU" sz="3600" dirty="0" err="1"/>
              <a:t>болса</a:t>
            </a:r>
            <a:r>
              <a:rPr lang="ru-RU" sz="3600" dirty="0"/>
              <a:t> </a:t>
            </a:r>
            <a:r>
              <a:rPr lang="ru-RU" sz="3600" dirty="0" err="1"/>
              <a:t>және</a:t>
            </a:r>
            <a:r>
              <a:rPr lang="ru-RU" sz="3600" dirty="0"/>
              <a:t> </a:t>
            </a:r>
            <a:r>
              <a:rPr lang="el-GR" sz="3600" dirty="0"/>
              <a:t>τ </a:t>
            </a:r>
            <a:r>
              <a:rPr lang="ru-RU" sz="3600" dirty="0" err="1"/>
              <a:t>базасындағы</a:t>
            </a:r>
            <a:r>
              <a:rPr lang="ru-RU" sz="3600" dirty="0"/>
              <a:t> </a:t>
            </a:r>
            <a:r>
              <a:rPr lang="ru-RU" sz="3600" dirty="0" err="1"/>
              <a:t>тасымалдаушыларды</a:t>
            </a:r>
            <a:r>
              <a:rPr lang="ru-RU" sz="3600" dirty="0"/>
              <a:t> </a:t>
            </a:r>
            <a:r>
              <a:rPr lang="ru-RU" sz="3600" dirty="0" err="1"/>
              <a:t>өмір</a:t>
            </a:r>
            <a:r>
              <a:rPr lang="ru-RU" sz="3600" dirty="0"/>
              <a:t> </a:t>
            </a:r>
            <a:r>
              <a:rPr lang="ru-RU" sz="3600" dirty="0" err="1"/>
              <a:t>сүру</a:t>
            </a:r>
            <a:r>
              <a:rPr lang="ru-RU" sz="3600" dirty="0"/>
              <a:t> </a:t>
            </a:r>
            <a:r>
              <a:rPr lang="ru-RU" sz="3600" dirty="0" err="1"/>
              <a:t>уақыты</a:t>
            </a:r>
            <a:r>
              <a:rPr lang="ru-RU" sz="3600" dirty="0"/>
              <a:t> </a:t>
            </a:r>
            <a:r>
              <a:rPr lang="ru-RU" sz="3600" dirty="0" err="1"/>
              <a:t>соғұрлым</a:t>
            </a:r>
            <a:r>
              <a:rPr lang="ru-RU" sz="3600" dirty="0"/>
              <a:t> </a:t>
            </a:r>
            <a:r>
              <a:rPr lang="ru-RU" sz="3600" dirty="0" err="1"/>
              <a:t>ұзағырақ</a:t>
            </a:r>
            <a:r>
              <a:rPr lang="ru-RU" sz="3600" dirty="0"/>
              <a:t> </a:t>
            </a:r>
            <a:r>
              <a:rPr lang="ru-RU" sz="3600" dirty="0" err="1"/>
              <a:t>болса</a:t>
            </a:r>
            <a:r>
              <a:rPr lang="ru-RU" sz="3600" dirty="0"/>
              <a:t>. </a:t>
            </a:r>
            <a:r>
              <a:rPr lang="kk-KZ" sz="4000" i="1" dirty="0"/>
              <a:t>С</a:t>
            </a:r>
            <a:r>
              <a:rPr lang="kk-KZ" sz="3600" dirty="0"/>
              <a:t>д</a:t>
            </a:r>
            <a:r>
              <a:rPr lang="en-US" sz="3600" dirty="0"/>
              <a:t> </a:t>
            </a:r>
            <a:r>
              <a:rPr lang="ru-RU" sz="3600" dirty="0" err="1"/>
              <a:t>сыйымдылығы</a:t>
            </a:r>
            <a:r>
              <a:rPr lang="ru-RU" sz="3600" dirty="0"/>
              <a:t> </a:t>
            </a:r>
            <a:r>
              <a:rPr lang="ru-RU" sz="3600" dirty="0" err="1"/>
              <a:t>элементтің</a:t>
            </a:r>
            <a:r>
              <a:rPr lang="ru-RU" sz="3600" dirty="0"/>
              <a:t> </a:t>
            </a:r>
            <a:r>
              <a:rPr lang="ru-RU" sz="3600" dirty="0" err="1"/>
              <a:t>жылдамдығын</a:t>
            </a:r>
            <a:r>
              <a:rPr lang="ru-RU" sz="3600" dirty="0"/>
              <a:t> да </a:t>
            </a:r>
            <a:r>
              <a:rPr lang="ru-RU" sz="3600" dirty="0" err="1"/>
              <a:t>сипаттайды</a:t>
            </a:r>
            <a:r>
              <a:rPr lang="ru-RU" sz="3600" dirty="0"/>
              <a:t>.</a:t>
            </a:r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2669055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A0DC12-7191-B7E3-A54F-FD5E06CC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6423"/>
          </a:xfrm>
        </p:spPr>
        <p:txBody>
          <a:bodyPr/>
          <a:lstStyle/>
          <a:p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сыйымдылығы</a:t>
            </a:r>
            <a:r>
              <a:rPr lang="ru-RU" dirty="0"/>
              <a:t>. </a:t>
            </a:r>
            <a:r>
              <a:rPr lang="ru-RU" dirty="0" err="1"/>
              <a:t>Барьерлік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52D64-BAC2-8B6A-3D5C-C0943CDB2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ығысу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инерциялылығы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сыйымдылықпен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ауысуының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компенсацияланбаған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өтуін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конденсатор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конденсатор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AB611D-38EF-EDBC-2FDD-50D96EEB9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753" y="2473725"/>
            <a:ext cx="2663621" cy="147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4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E1FD1D-D9C3-BD40-79AF-FA7959CB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04" y="560438"/>
            <a:ext cx="5069450" cy="61549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/>
              <a:t>Екі</a:t>
            </a:r>
            <a:r>
              <a:rPr lang="ru-RU" dirty="0"/>
              <a:t> т</a:t>
            </a:r>
            <a:r>
              <a:rPr lang="kk-KZ" dirty="0"/>
              <a:t>үрлі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 </a:t>
            </a:r>
            <a:r>
              <a:rPr lang="ru-RU" dirty="0" err="1"/>
              <a:t>қарастырайық</a:t>
            </a:r>
            <a:r>
              <a:rPr lang="ru-RU" dirty="0"/>
              <a:t>: </a:t>
            </a:r>
            <a:r>
              <a:rPr lang="ru-RU" dirty="0" err="1"/>
              <a:t>біреуі</a:t>
            </a:r>
            <a:r>
              <a:rPr lang="ru-RU" dirty="0"/>
              <a:t> </a:t>
            </a:r>
            <a:r>
              <a:rPr lang="ru-RU" dirty="0" err="1"/>
              <a:t>кемтікті</a:t>
            </a:r>
            <a:r>
              <a:rPr lang="ru-RU" dirty="0"/>
              <a:t>, </a:t>
            </a:r>
            <a:r>
              <a:rPr lang="ru-RU" dirty="0" err="1"/>
              <a:t>екіншісі</a:t>
            </a:r>
            <a:r>
              <a:rPr lang="ru-RU" dirty="0"/>
              <a:t> –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өткізгішті</a:t>
            </a:r>
            <a:r>
              <a:rPr lang="ru-RU" dirty="0"/>
              <a:t>. </a:t>
            </a:r>
            <a:r>
              <a:rPr lang="ru-RU" dirty="0" err="1"/>
              <a:t>Кемтік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өткізгішінде</a:t>
            </a:r>
            <a:r>
              <a:rPr lang="ru-RU" dirty="0"/>
              <a:t> </a:t>
            </a:r>
            <a:r>
              <a:rPr lang="ru-RU" dirty="0" err="1"/>
              <a:t>жылжымалы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кемтіктердің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қозғалмайтын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иондардың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саны бар. </a:t>
            </a:r>
            <a:r>
              <a:rPr lang="ru-RU" dirty="0" err="1">
                <a:highlight>
                  <a:srgbClr val="00FF00"/>
                </a:highlight>
              </a:rPr>
              <a:t>Кемтіктер</a:t>
            </a:r>
            <a:r>
              <a:rPr lang="ru-RU" dirty="0">
                <a:highlight>
                  <a:srgbClr val="00FF00"/>
                </a:highlight>
              </a:rPr>
              <a:t> «+»</a:t>
            </a:r>
            <a:r>
              <a:rPr lang="ru-RU" dirty="0"/>
              <a:t>,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иондар</a:t>
            </a:r>
            <a:r>
              <a:rPr lang="ru-RU" dirty="0">
                <a:highlight>
                  <a:srgbClr val="00FF00"/>
                </a:highlight>
              </a:rPr>
              <a:t>  «–»</a:t>
            </a:r>
            <a:r>
              <a:rPr lang="ru-RU" dirty="0"/>
              <a:t>.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өткізгіштегі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кемтікке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болсын</a:t>
            </a:r>
            <a:r>
              <a:rPr lang="ru-RU" dirty="0"/>
              <a:t>. </a:t>
            </a:r>
            <a:r>
              <a:rPr lang="ru-RU" dirty="0" err="1">
                <a:highlight>
                  <a:srgbClr val="00FF00"/>
                </a:highlight>
              </a:rPr>
              <a:t>Электрондар</a:t>
            </a:r>
            <a:r>
              <a:rPr lang="ru-RU" dirty="0">
                <a:highlight>
                  <a:srgbClr val="00FF00"/>
                </a:highlight>
              </a:rPr>
              <a:t> «–» </a:t>
            </a:r>
            <a:r>
              <a:rPr lang="ru-RU" dirty="0"/>
              <a:t>,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иондар</a:t>
            </a:r>
            <a:r>
              <a:rPr lang="ru-RU" dirty="0"/>
              <a:t> «+».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өткізгіштегі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саны </a:t>
            </a:r>
            <a:r>
              <a:rPr lang="ru-RU" dirty="0" err="1"/>
              <a:t>бірдей</a:t>
            </a:r>
            <a:r>
              <a:rPr lang="ru-RU" dirty="0"/>
              <a:t>. </a:t>
            </a:r>
            <a:r>
              <a:rPr lang="en-US" dirty="0"/>
              <a:t>Na = 2Nd </a:t>
            </a:r>
            <a:r>
              <a:rPr lang="ru-RU" dirty="0" err="1"/>
              <a:t>болғандықтан</a:t>
            </a:r>
            <a:r>
              <a:rPr lang="ru-RU" dirty="0"/>
              <a:t>, </a:t>
            </a:r>
            <a:r>
              <a:rPr lang="ru-RU" dirty="0" err="1"/>
              <a:t>кемтікті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</a:t>
            </a:r>
            <a:r>
              <a:rPr lang="ru-RU" dirty="0"/>
              <a:t> </a:t>
            </a:r>
            <a:r>
              <a:rPr lang="ru-RU" dirty="0" err="1"/>
              <a:t>электрондыға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заряд бар.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CDAEB6-19FA-7734-263C-28D27F237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516" y="1197077"/>
            <a:ext cx="5896227" cy="389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61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9EDC48-C3F9-D85D-8B35-5827AD2DA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892" y="0"/>
            <a:ext cx="10515600" cy="1011391"/>
          </a:xfrm>
        </p:spPr>
        <p:txBody>
          <a:bodyPr/>
          <a:lstStyle/>
          <a:p>
            <a:r>
              <a:rPr lang="kk-KZ" dirty="0"/>
              <a:t>Пробой. Электрлік және жылулық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43A005-A76D-E6C0-D81F-B45DA7AC1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036740"/>
            <a:ext cx="5407743" cy="51402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Аз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кернеулерде</a:t>
            </a:r>
            <a:r>
              <a:rPr lang="ru-RU" dirty="0"/>
              <a:t> </a:t>
            </a:r>
            <a:r>
              <a:rPr lang="en-US" i="1" dirty="0"/>
              <a:t>I</a:t>
            </a:r>
            <a:r>
              <a:rPr lang="en-US" sz="2000" dirty="0"/>
              <a:t>0</a:t>
            </a:r>
            <a:r>
              <a:rPr lang="en-US" dirty="0"/>
              <a:t> </a:t>
            </a:r>
            <a:r>
              <a:rPr lang="ru-RU" dirty="0"/>
              <a:t>аз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кернеуден</a:t>
            </a:r>
            <a:r>
              <a:rPr lang="ru-RU" dirty="0"/>
              <a:t> </a:t>
            </a:r>
            <a:r>
              <a:rPr lang="ru-RU" dirty="0" err="1"/>
              <a:t>асып</a:t>
            </a:r>
            <a:r>
              <a:rPr lang="ru-RU" dirty="0"/>
              <a:t> </a:t>
            </a:r>
            <a:r>
              <a:rPr lang="ru-RU" dirty="0" err="1"/>
              <a:t>кеткенде</a:t>
            </a:r>
            <a:r>
              <a:rPr lang="ru-RU" dirty="0"/>
              <a:t>,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тогы</a:t>
            </a:r>
            <a:r>
              <a:rPr lang="ru-RU" dirty="0"/>
              <a:t> тез </a:t>
            </a:r>
            <a:r>
              <a:rPr lang="ru-RU" dirty="0" err="1"/>
              <a:t>артады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>
                <a:highlight>
                  <a:srgbClr val="00FF00"/>
                </a:highlight>
              </a:rPr>
              <a:t>пробой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 (</a:t>
            </a:r>
            <a:r>
              <a:rPr lang="ru-RU" dirty="0" err="1">
                <a:highlight>
                  <a:srgbClr val="FFFF00"/>
                </a:highlight>
              </a:rPr>
              <a:t>электрлік</a:t>
            </a:r>
            <a:r>
              <a:rPr lang="ru-RU" dirty="0">
                <a:highlight>
                  <a:srgbClr val="FFFF00"/>
                </a:highlight>
              </a:rPr>
              <a:t>, </a:t>
            </a:r>
            <a:r>
              <a:rPr lang="ru-RU" dirty="0" err="1">
                <a:highlight>
                  <a:srgbClr val="FFFF00"/>
                </a:highlight>
              </a:rPr>
              <a:t>жылулық</a:t>
            </a:r>
            <a:r>
              <a:rPr lang="ru-RU" dirty="0"/>
              <a:t>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Эл.пробой</a:t>
            </a:r>
            <a:r>
              <a:rPr lang="ru-RU" dirty="0"/>
              <a:t> </a:t>
            </a:r>
            <a:r>
              <a:rPr lang="ru-RU" dirty="0" err="1"/>
              <a:t>өткел</a:t>
            </a:r>
            <a:r>
              <a:rPr lang="ru-RU" dirty="0"/>
              <a:t> </a:t>
            </a:r>
            <a:r>
              <a:rPr lang="ru-RU" dirty="0" err="1"/>
              <a:t>қабатындағы</a:t>
            </a:r>
            <a:r>
              <a:rPr lang="ru-RU" dirty="0"/>
              <a:t> </a:t>
            </a:r>
            <a:r>
              <a:rPr lang="ru-RU" dirty="0" err="1">
                <a:highlight>
                  <a:srgbClr val="00FFFF"/>
                </a:highlight>
              </a:rPr>
              <a:t>электр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өрісінің</a:t>
            </a:r>
            <a:r>
              <a:rPr lang="ru-RU" dirty="0"/>
              <a:t> </a:t>
            </a:r>
            <a:r>
              <a:rPr lang="ru-RU" dirty="0" err="1"/>
              <a:t>кернеулігінің</a:t>
            </a:r>
            <a:r>
              <a:rPr lang="ru-RU" dirty="0"/>
              <a:t> </a:t>
            </a:r>
            <a:r>
              <a:rPr lang="ru-RU" dirty="0" err="1"/>
              <a:t>жоғарылауымен</a:t>
            </a:r>
            <a:r>
              <a:rPr lang="ru-RU" dirty="0"/>
              <a:t>, </a:t>
            </a:r>
            <a:r>
              <a:rPr lang="ru-RU" dirty="0" err="1"/>
              <a:t>жылулық</a:t>
            </a:r>
            <a:r>
              <a:rPr lang="ru-RU" dirty="0"/>
              <a:t> </a:t>
            </a:r>
            <a:r>
              <a:rPr lang="ru-RU" dirty="0" err="1">
                <a:highlight>
                  <a:srgbClr val="00FFFF"/>
                </a:highlight>
              </a:rPr>
              <a:t>температураның</a:t>
            </a:r>
            <a:r>
              <a:rPr lang="ru-RU" dirty="0"/>
              <a:t> </a:t>
            </a:r>
            <a:r>
              <a:rPr lang="ru-RU" dirty="0" err="1"/>
              <a:t>жоғарылауымен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1026" name="Picture 2" descr="ВАХ полупроводникового диода">
            <a:extLst>
              <a:ext uri="{FF2B5EF4-FFF2-40B4-BE49-F238E27FC236}">
                <a16:creationId xmlns:a16="http://schemas.microsoft.com/office/drawing/2014/main" id="{560D713D-1DC6-57B9-D2D2-509950B24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309" y="1036739"/>
            <a:ext cx="5766231" cy="45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519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93372-9743-3613-8874-1EFA3F9C9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32" y="-200483"/>
            <a:ext cx="10515600" cy="954627"/>
          </a:xfrm>
        </p:spPr>
        <p:txBody>
          <a:bodyPr/>
          <a:lstStyle/>
          <a:p>
            <a:r>
              <a:rPr lang="kk-KZ" dirty="0"/>
              <a:t>Пробой. Туннельдік және лавиналық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4A2592-8923-8095-0F8F-FA5CD1173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5" y="754144"/>
            <a:ext cx="5872899" cy="55830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кернеулерде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өткелдерінде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әсерлерге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туннельдік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өткелдерінде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көшкіннің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көшкінінің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көбеюі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ионизациясының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Көшкіннің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ток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Что такое тепловой пробой? | Cтабилизаторы напряжения">
            <a:extLst>
              <a:ext uri="{FF2B5EF4-FFF2-40B4-BE49-F238E27FC236}">
                <a16:creationId xmlns:a16="http://schemas.microsoft.com/office/drawing/2014/main" id="{35D5ECB2-2071-97AE-AC2E-7946F735E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334" y="1268649"/>
            <a:ext cx="4432071" cy="387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41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450426-AF32-1425-61AD-8AA694F2D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445"/>
            <a:ext cx="10515600" cy="567551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highlight>
                  <a:srgbClr val="00FF00"/>
                </a:highlight>
              </a:rPr>
              <a:t>Диффузия</a:t>
            </a:r>
            <a:r>
              <a:rPr lang="ru-RU" dirty="0"/>
              <a:t> </a:t>
            </a:r>
            <a:r>
              <a:rPr lang="ru-RU" dirty="0" err="1"/>
              <a:t>заңы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en-US" dirty="0"/>
              <a:t>n-</a:t>
            </a:r>
            <a:r>
              <a:rPr lang="ru-RU" dirty="0" err="1"/>
              <a:t>аймақтағы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en-US" dirty="0"/>
              <a:t>p-</a:t>
            </a:r>
            <a:r>
              <a:rPr lang="ru-RU" dirty="0" err="1"/>
              <a:t>аймаққа</a:t>
            </a:r>
            <a:r>
              <a:rPr lang="ru-RU" dirty="0"/>
              <a:t> </a:t>
            </a:r>
            <a:r>
              <a:rPr lang="ru-RU" dirty="0" err="1"/>
              <a:t>ауысады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керісінше</a:t>
            </a:r>
            <a:r>
              <a:rPr lang="ru-RU" dirty="0"/>
              <a:t>. p- </a:t>
            </a:r>
            <a:r>
              <a:rPr lang="ru-RU" dirty="0" err="1"/>
              <a:t>және</a:t>
            </a:r>
            <a:r>
              <a:rPr lang="ru-RU" dirty="0"/>
              <a:t> n-</a:t>
            </a:r>
            <a:r>
              <a:rPr lang="ru-RU" dirty="0" err="1"/>
              <a:t>аймақтарының</a:t>
            </a:r>
            <a:r>
              <a:rPr lang="ru-RU" dirty="0"/>
              <a:t> </a:t>
            </a:r>
            <a:r>
              <a:rPr lang="ru-RU" dirty="0" err="1"/>
              <a:t>шекарасында</a:t>
            </a:r>
            <a:r>
              <a:rPr lang="ru-RU" dirty="0"/>
              <a:t> </a:t>
            </a:r>
            <a:r>
              <a:rPr lang="ru-RU" dirty="0" err="1"/>
              <a:t>кемтіктер</a:t>
            </a:r>
            <a:r>
              <a:rPr lang="ru-RU" dirty="0"/>
              <a:t> мен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>
                <a:highlight>
                  <a:srgbClr val="00FF00"/>
                </a:highlight>
              </a:rPr>
              <a:t>рекомбинацияланады</a:t>
            </a:r>
            <a:r>
              <a:rPr lang="ru-RU" dirty="0"/>
              <a:t>. </a:t>
            </a:r>
            <a:r>
              <a:rPr lang="ru-RU" dirty="0" err="1"/>
              <a:t>Қозғалмайтын</a:t>
            </a:r>
            <a:r>
              <a:rPr lang="ru-RU" dirty="0"/>
              <a:t> </a:t>
            </a:r>
            <a:r>
              <a:rPr lang="ru-RU" dirty="0" err="1"/>
              <a:t>зарядтардың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en-US" dirty="0">
                <a:highlight>
                  <a:srgbClr val="00FF00"/>
                </a:highlight>
              </a:rPr>
              <a:t>p-n </a:t>
            </a:r>
            <a:r>
              <a:rPr lang="ru-RU" dirty="0" err="1">
                <a:highlight>
                  <a:srgbClr val="00FF00"/>
                </a:highlight>
              </a:rPr>
              <a:t>түйісу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таусылған</a:t>
            </a:r>
            <a:r>
              <a:rPr lang="ru-RU" dirty="0"/>
              <a:t> (</a:t>
            </a:r>
            <a:r>
              <a:rPr lang="ru-RU" dirty="0">
                <a:highlight>
                  <a:srgbClr val="00FFFF"/>
                </a:highlight>
              </a:rPr>
              <a:t>обедненный, истощенный слой</a:t>
            </a:r>
            <a:r>
              <a:rPr lang="ru-RU" dirty="0"/>
              <a:t>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endParaRPr lang="ru-KZ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64C5C4E-A8BF-B8CC-D018-C5DEE9654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699" y="2680732"/>
            <a:ext cx="4421751" cy="379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1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C54130-A1FD-DFC2-570B-2CDCB1748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226142"/>
            <a:ext cx="11739716" cy="595082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тосқауыл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en-US" dirty="0"/>
              <a:t> </a:t>
            </a:r>
            <a:r>
              <a:rPr lang="ru-RU" dirty="0" err="1"/>
              <a:t>тұтастай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зарядтарды</a:t>
            </a:r>
            <a:r>
              <a:rPr lang="ru-RU" dirty="0"/>
              <a:t> </a:t>
            </a:r>
            <a:r>
              <a:rPr lang="ru-RU" dirty="0" err="1"/>
              <a:t>қамтуы</a:t>
            </a:r>
            <a:r>
              <a:rPr lang="ru-RU" dirty="0"/>
              <a:t> керек,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жақтың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заряды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жақтың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зарядына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керек. </a:t>
            </a:r>
            <a:r>
              <a:rPr lang="ru-RU" dirty="0" err="1"/>
              <a:t>Қарастырылып</a:t>
            </a:r>
            <a:r>
              <a:rPr lang="ru-RU" dirty="0"/>
              <a:t> </a:t>
            </a:r>
            <a:r>
              <a:rPr lang="ru-RU" dirty="0" err="1"/>
              <a:t>отырған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en-US" dirty="0"/>
              <a:t>Na =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ru-RU" dirty="0" err="1"/>
              <a:t>болғандықтан</a:t>
            </a:r>
            <a:r>
              <a:rPr lang="ru-RU" dirty="0"/>
              <a:t>, </a:t>
            </a:r>
            <a:r>
              <a:rPr lang="ru-RU" dirty="0" err="1"/>
              <a:t>зарядтар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аймақтардың</a:t>
            </a:r>
            <a:r>
              <a:rPr lang="ru-RU" dirty="0"/>
              <a:t> </a:t>
            </a:r>
            <a:r>
              <a:rPr lang="ru-RU" dirty="0" err="1"/>
              <a:t>ауқымы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шығады</a:t>
            </a:r>
            <a:r>
              <a:rPr lang="ru-RU" dirty="0"/>
              <a:t>: </a:t>
            </a:r>
            <a:r>
              <a:rPr lang="ru-RU" dirty="0" err="1"/>
              <a:t>аймақтың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акцепторлар</a:t>
            </a:r>
            <a:r>
              <a:rPr lang="ru-RU" dirty="0"/>
              <a:t>, ал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донорлар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en-US" dirty="0"/>
              <a:t>p-n </a:t>
            </a:r>
            <a:r>
              <a:rPr lang="ru-RU" dirty="0" err="1"/>
              <a:t>өткелде</a:t>
            </a:r>
            <a:r>
              <a:rPr lang="ru-RU" dirty="0"/>
              <a:t> </a:t>
            </a:r>
            <a:r>
              <a:rPr lang="ru-RU" dirty="0" err="1"/>
              <a:t>аймақтың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жеңіл</a:t>
            </a:r>
            <a:r>
              <a:rPr lang="ru-RU" dirty="0"/>
              <a:t> </a:t>
            </a:r>
            <a:r>
              <a:rPr lang="ru-RU" dirty="0" err="1"/>
              <a:t>қоспаланған</a:t>
            </a:r>
            <a:r>
              <a:rPr lang="ru-RU" dirty="0"/>
              <a:t> </a:t>
            </a:r>
            <a:r>
              <a:rPr lang="ru-RU" dirty="0" err="1"/>
              <a:t>қабатта</a:t>
            </a:r>
            <a:r>
              <a:rPr lang="ru-RU" dirty="0"/>
              <a:t> </a:t>
            </a:r>
            <a:r>
              <a:rPr lang="ru-RU" dirty="0" err="1"/>
              <a:t>шоғырланған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AAA000-AC94-ABE6-E312-781F2F87A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034" y="2985532"/>
            <a:ext cx="4421751" cy="379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6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B23835-95CC-FC89-BF96-31A22DF0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36"/>
            <a:ext cx="10515600" cy="598842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параметрлерінің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аймақтың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тепе-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теңдік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ені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контактілі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потенциалдар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айырымы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l-GR" i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ϕ</a:t>
            </a:r>
            <a:r>
              <a:rPr lang="el-GR" sz="20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7989D1-7B91-9623-2B78-F740509FA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578" y="1476097"/>
            <a:ext cx="4670981" cy="461720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2D1CAA-C755-FC68-ECBF-CD57264A7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664" y="2383153"/>
            <a:ext cx="4421751" cy="3793810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68D9471-61F0-94EE-D628-F26263FA70FA}"/>
              </a:ext>
            </a:extLst>
          </p:cNvPr>
          <p:cNvSpPr/>
          <p:nvPr/>
        </p:nvSpPr>
        <p:spPr>
          <a:xfrm>
            <a:off x="2490281" y="5583677"/>
            <a:ext cx="2480553" cy="75875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D4DC94-E55D-AA0C-CEA8-CCF963A314AB}"/>
              </a:ext>
            </a:extLst>
          </p:cNvPr>
          <p:cNvSpPr txBox="1"/>
          <p:nvPr/>
        </p:nvSpPr>
        <p:spPr>
          <a:xfrm>
            <a:off x="7458959" y="6093300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247537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32ADAD-F263-008E-4112-6656E3062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524"/>
            <a:ext cx="10515600" cy="61557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барьер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кемтіктердің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өтуіне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дрейфтік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құраушылары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құраушыларға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∆ϕ0-ға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 үлкен болса, соғұрлым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∆ϕ0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германий 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∆ϕ0 ≈ 0,35 В, ал кремний - 0,7 В.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ϕ0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kk-KZ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тарылту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керек.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концентрацияларында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kk-KZ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ϕ0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үлкенірек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кремнийдің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өткелдері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германийге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55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3D2D1F-B02B-7810-12A8-3F0B5BB70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2231"/>
            <a:ext cx="10515600" cy="1640264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өткеліне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көзі</a:t>
            </a:r>
            <a:r>
              <a:rPr lang="ru-RU" dirty="0"/>
              <a:t> </a:t>
            </a:r>
            <a:r>
              <a:rPr lang="ru-RU" dirty="0" err="1"/>
              <a:t>қосылса</a:t>
            </a:r>
            <a:r>
              <a:rPr lang="ru-RU" dirty="0"/>
              <a:t>, тепе-</a:t>
            </a:r>
            <a:r>
              <a:rPr lang="ru-RU" dirty="0" err="1"/>
              <a:t>теңдік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бұзылып</a:t>
            </a:r>
            <a:r>
              <a:rPr lang="ru-RU" dirty="0"/>
              <a:t>, ток </a:t>
            </a:r>
            <a:r>
              <a:rPr lang="ru-RU" dirty="0" err="1"/>
              <a:t>өтеді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потенциалдық</a:t>
            </a:r>
            <a:r>
              <a:rPr lang="ru-RU" dirty="0"/>
              <a:t> </a:t>
            </a:r>
            <a:r>
              <a:rPr lang="ru-RU" dirty="0" err="1"/>
              <a:t>тосқауылдың</a:t>
            </a:r>
            <a:r>
              <a:rPr lang="ru-RU" dirty="0"/>
              <a:t> </a:t>
            </a:r>
            <a:r>
              <a:rPr lang="ru-RU" dirty="0" err="1"/>
              <a:t>биіктігін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сәйкесінше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өткелінің</a:t>
            </a:r>
            <a:r>
              <a:rPr lang="ru-RU" dirty="0"/>
              <a:t> </a:t>
            </a:r>
            <a:r>
              <a:rPr lang="ru-RU" dirty="0" err="1"/>
              <a:t>енін</a:t>
            </a:r>
            <a:r>
              <a:rPr lang="ru-RU" dirty="0"/>
              <a:t> </a:t>
            </a:r>
            <a:r>
              <a:rPr lang="ru-RU" dirty="0" err="1"/>
              <a:t>өзгертеді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B031F5-4CC5-5E28-B0EB-EC9C1DC4A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618" y="2156445"/>
            <a:ext cx="4819650" cy="3781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6A63AC-DDB2-277F-CF9C-D052D61C0203}"/>
              </a:ext>
            </a:extLst>
          </p:cNvPr>
          <p:cNvSpPr txBox="1"/>
          <p:nvPr/>
        </p:nvSpPr>
        <p:spPr>
          <a:xfrm>
            <a:off x="838200" y="2089281"/>
            <a:ext cx="550603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3200" b="1" i="1" dirty="0"/>
              <a:t>p-n </a:t>
            </a:r>
            <a:r>
              <a:rPr lang="ru-KZ" sz="3200" b="1" i="1" dirty="0" err="1"/>
              <a:t>өткелінің</a:t>
            </a:r>
            <a:r>
              <a:rPr lang="ru-KZ" sz="3200" b="1" i="1" dirty="0"/>
              <a:t> </a:t>
            </a:r>
            <a:r>
              <a:rPr lang="kk-KZ" sz="3200" b="1" i="1" dirty="0"/>
              <a:t>тура</a:t>
            </a:r>
            <a:r>
              <a:rPr lang="ru-KZ" sz="3200" b="1" i="1" dirty="0"/>
              <a:t> </a:t>
            </a:r>
            <a:r>
              <a:rPr lang="ru-KZ" sz="3200" b="1" i="1" dirty="0" err="1"/>
              <a:t>ығысуы</a:t>
            </a:r>
            <a:endParaRPr lang="kk-KZ" sz="3200" b="1" i="1" dirty="0"/>
          </a:p>
          <a:p>
            <a:pPr algn="just"/>
            <a:endParaRPr lang="kk-KZ" sz="3200" dirty="0"/>
          </a:p>
          <a:p>
            <a:pPr algn="just"/>
            <a:r>
              <a:rPr lang="ru-KZ" sz="3200" dirty="0" err="1"/>
              <a:t>Бұл</a:t>
            </a:r>
            <a:r>
              <a:rPr lang="ru-KZ" sz="3200" dirty="0"/>
              <a:t> </a:t>
            </a:r>
            <a:r>
              <a:rPr lang="ru-KZ" sz="3200" dirty="0" err="1"/>
              <a:t>жағдайда</a:t>
            </a:r>
            <a:r>
              <a:rPr lang="ru-KZ" sz="3200" dirty="0"/>
              <a:t> </a:t>
            </a:r>
            <a:r>
              <a:rPr lang="ru-KZ" sz="3200" dirty="0" err="1"/>
              <a:t>потенциалдық</a:t>
            </a:r>
            <a:r>
              <a:rPr lang="ru-KZ" sz="3200" dirty="0"/>
              <a:t> </a:t>
            </a:r>
            <a:r>
              <a:rPr lang="kk-KZ" sz="3200" dirty="0"/>
              <a:t>барьердің</a:t>
            </a:r>
            <a:r>
              <a:rPr lang="ru-KZ" sz="3200" dirty="0"/>
              <a:t> </a:t>
            </a:r>
            <a:r>
              <a:rPr lang="ru-KZ" sz="3200" dirty="0" err="1"/>
              <a:t>биіктігі</a:t>
            </a:r>
            <a:r>
              <a:rPr lang="ru-KZ" sz="3200" dirty="0"/>
              <a:t> </a:t>
            </a:r>
            <a:r>
              <a:rPr lang="ru-KZ" sz="3200" dirty="0" err="1"/>
              <a:t>төмендейді</a:t>
            </a:r>
            <a:r>
              <a:rPr lang="ru-KZ" sz="3200" dirty="0"/>
              <a:t>: </a:t>
            </a:r>
            <a:endParaRPr lang="kk-KZ" sz="3200" dirty="0"/>
          </a:p>
          <a:p>
            <a:pPr algn="just"/>
            <a:r>
              <a:rPr lang="ru-KZ" sz="3200" dirty="0"/>
              <a:t>∆ϕ = ∆ϕ0 −U . </a:t>
            </a:r>
            <a:endParaRPr lang="kk-KZ" sz="3200" dirty="0"/>
          </a:p>
          <a:p>
            <a:pPr algn="just"/>
            <a:endParaRPr lang="kk-KZ" sz="3200" dirty="0"/>
          </a:p>
          <a:p>
            <a:pPr algn="just"/>
            <a:r>
              <a:rPr lang="ru-KZ" sz="3200" dirty="0"/>
              <a:t>p-n </a:t>
            </a:r>
            <a:r>
              <a:rPr lang="ru-KZ" sz="3200" dirty="0" err="1"/>
              <a:t>өткелінің</a:t>
            </a:r>
            <a:r>
              <a:rPr lang="ru-KZ" sz="3200" dirty="0"/>
              <a:t> </a:t>
            </a:r>
            <a:r>
              <a:rPr lang="ru-K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K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KZ" sz="3200" dirty="0"/>
              <a:t> </a:t>
            </a:r>
            <a:r>
              <a:rPr lang="ru-KZ" sz="3200" dirty="0" err="1"/>
              <a:t>ені</a:t>
            </a:r>
            <a:r>
              <a:rPr lang="ru-KZ" sz="3200" dirty="0"/>
              <a:t> де </a:t>
            </a:r>
            <a:r>
              <a:rPr lang="ru-KZ" sz="3200" dirty="0" err="1"/>
              <a:t>азая</a:t>
            </a:r>
            <a:r>
              <a:rPr lang="kk-KZ" sz="3200" dirty="0"/>
              <a:t>ды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267620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3D2D1F-B02B-7810-12A8-3F0B5BB70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87" y="292231"/>
            <a:ext cx="5194169" cy="6240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Потенциалды</a:t>
            </a:r>
            <a:r>
              <a:rPr lang="ru-RU" dirty="0"/>
              <a:t> барьер </a:t>
            </a:r>
            <a:r>
              <a:rPr lang="ru-RU" dirty="0" err="1">
                <a:highlight>
                  <a:srgbClr val="00FF00"/>
                </a:highlight>
              </a:rPr>
              <a:t>биіктігінің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төмендеуі</a:t>
            </a:r>
            <a:r>
              <a:rPr lang="ru-RU" dirty="0"/>
              <a:t> заряд </a:t>
            </a:r>
            <a:r>
              <a:rPr lang="ru-RU" dirty="0" err="1"/>
              <a:t>тасымалдаушылардың</a:t>
            </a:r>
            <a:r>
              <a:rPr lang="ru-RU" dirty="0"/>
              <a:t> </a:t>
            </a:r>
            <a:r>
              <a:rPr lang="ru-RU" dirty="0" err="1"/>
              <a:t>диффузиясын</a:t>
            </a:r>
            <a:r>
              <a:rPr lang="ru-RU" dirty="0"/>
              <a:t> </a:t>
            </a:r>
            <a:r>
              <a:rPr lang="ru-RU" dirty="0" err="1"/>
              <a:t>болдырмайтын</a:t>
            </a:r>
            <a:r>
              <a:rPr lang="ru-RU" dirty="0"/>
              <a:t> </a:t>
            </a:r>
            <a:r>
              <a:rPr lang="en-US" dirty="0"/>
              <a:t>E</a:t>
            </a:r>
            <a:r>
              <a:rPr lang="kk-KZ" dirty="0"/>
              <a:t>-нің</a:t>
            </a:r>
            <a:r>
              <a:rPr lang="ru-RU" dirty="0"/>
              <a:t> </a:t>
            </a:r>
            <a:r>
              <a:rPr lang="ru-RU" dirty="0" err="1"/>
              <a:t>төмендеуіне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 </a:t>
            </a:r>
            <a:r>
              <a:rPr lang="en-US" dirty="0"/>
              <a:t>p-</a:t>
            </a:r>
            <a:r>
              <a:rPr lang="ru-RU" dirty="0" err="1"/>
              <a:t>аймағынан</a:t>
            </a:r>
            <a:r>
              <a:rPr lang="ru-RU" dirty="0"/>
              <a:t> </a:t>
            </a:r>
            <a:r>
              <a:rPr lang="ru-RU" dirty="0" err="1"/>
              <a:t>кемтіктер</a:t>
            </a:r>
            <a:r>
              <a:rPr lang="ru-RU" dirty="0"/>
              <a:t> </a:t>
            </a:r>
            <a:r>
              <a:rPr lang="en-US" dirty="0"/>
              <a:t>n-</a:t>
            </a:r>
            <a:r>
              <a:rPr lang="ru-RU" dirty="0" err="1"/>
              <a:t>аймаққа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бастайды</a:t>
            </a:r>
            <a:r>
              <a:rPr lang="ru-RU" dirty="0"/>
              <a:t>, ал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керісінше</a:t>
            </a:r>
            <a:r>
              <a:rPr lang="ru-RU" dirty="0"/>
              <a:t>.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аймақта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тасымалдаушылардың</a:t>
            </a:r>
            <a:r>
              <a:rPr lang="ru-RU" dirty="0"/>
              <a:t> </a:t>
            </a:r>
            <a:r>
              <a:rPr lang="ru-RU" dirty="0" err="1"/>
              <a:t>артық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өткізгіштің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заряд </a:t>
            </a:r>
            <a:r>
              <a:rPr lang="ru-RU" dirty="0" err="1"/>
              <a:t>тасымалдаушыларды</a:t>
            </a:r>
            <a:r>
              <a:rPr lang="ru-RU" dirty="0"/>
              <a:t> </a:t>
            </a:r>
            <a:r>
              <a:rPr lang="ru-RU" dirty="0" err="1"/>
              <a:t>мәжбүрлеу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>
                <a:highlight>
                  <a:srgbClr val="00FF00"/>
                </a:highlight>
              </a:rPr>
              <a:t>инжекция</a:t>
            </a:r>
            <a:r>
              <a:rPr lang="ru-RU" dirty="0"/>
              <a:t> (инъекция)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B031F5-4CC5-5E28-B0EB-EC9C1DC4A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618" y="2156445"/>
            <a:ext cx="481965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0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38672A-AD09-AF71-8789-7C7CC7BEC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3" y="196233"/>
            <a:ext cx="11287431" cy="582817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p-n </a:t>
            </a:r>
            <a:r>
              <a:rPr lang="ru-RU" dirty="0" err="1"/>
              <a:t>түйісу</a:t>
            </a:r>
            <a:r>
              <a:rPr lang="ru-RU" dirty="0"/>
              <a:t> </a:t>
            </a:r>
            <a:r>
              <a:rPr lang="ru-RU" dirty="0" err="1"/>
              <a:t>аймақтарындағы</a:t>
            </a:r>
            <a:r>
              <a:rPr lang="ru-RU" dirty="0"/>
              <a:t> </a:t>
            </a:r>
            <a:r>
              <a:rPr lang="ru-RU" dirty="0" err="1"/>
              <a:t>қоспалардың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концентрациясына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тасымалдаушылардың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да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легирленген</a:t>
            </a:r>
            <a:r>
              <a:rPr lang="ru-RU" dirty="0"/>
              <a:t> </a:t>
            </a:r>
            <a:r>
              <a:rPr lang="ru-RU" dirty="0" err="1"/>
              <a:t>кемтік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«</a:t>
            </a:r>
            <a:r>
              <a:rPr lang="en-US" dirty="0"/>
              <a:t>p+</a:t>
            </a:r>
            <a:r>
              <a:rPr lang="kk-KZ" dirty="0"/>
              <a:t>» – 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>
                <a:highlight>
                  <a:srgbClr val="00FFFF"/>
                </a:highlight>
              </a:rPr>
              <a:t>төмен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меншікті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кедергіге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/>
              <a:t>ие</a:t>
            </a:r>
            <a:r>
              <a:rPr lang="ru-RU" dirty="0"/>
              <a:t> (</a:t>
            </a:r>
            <a:r>
              <a:rPr lang="ru-RU" dirty="0">
                <a:highlight>
                  <a:srgbClr val="00FF00"/>
                </a:highlight>
              </a:rPr>
              <a:t>эмиттер</a:t>
            </a:r>
            <a:r>
              <a:rPr lang="ru-RU" dirty="0"/>
              <a:t> </a:t>
            </a:r>
            <a:r>
              <a:rPr lang="ru-RU" dirty="0" err="1"/>
              <a:t>д.а</a:t>
            </a:r>
            <a:r>
              <a:rPr lang="ru-RU" dirty="0"/>
              <a:t>). 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>
                <a:highlight>
                  <a:srgbClr val="00FFFF"/>
                </a:highlight>
              </a:rPr>
              <a:t>үлкен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меншікті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кедергісі</a:t>
            </a:r>
            <a:r>
              <a:rPr lang="ru-RU" dirty="0"/>
              <a:t> бар </a:t>
            </a:r>
            <a:r>
              <a:rPr lang="ru-RU" dirty="0" err="1"/>
              <a:t>аудан</a:t>
            </a:r>
            <a:r>
              <a:rPr lang="ru-RU" dirty="0"/>
              <a:t> («</a:t>
            </a:r>
            <a:r>
              <a:rPr lang="en-US" dirty="0"/>
              <a:t>n-</a:t>
            </a:r>
            <a:r>
              <a:rPr lang="kk-KZ" dirty="0"/>
              <a:t>» </a:t>
            </a:r>
            <a:r>
              <a:rPr lang="ru-RU" dirty="0" err="1"/>
              <a:t>аймақ</a:t>
            </a:r>
            <a:r>
              <a:rPr lang="ru-RU" dirty="0"/>
              <a:t>) </a:t>
            </a:r>
            <a:r>
              <a:rPr lang="ru-RU" dirty="0">
                <a:highlight>
                  <a:srgbClr val="00FF00"/>
                </a:highlight>
              </a:rPr>
              <a:t>база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Симметриялық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 err="1"/>
              <a:t>өткелдерінде</a:t>
            </a:r>
            <a:r>
              <a:rPr lang="ru-RU" dirty="0"/>
              <a:t> </a:t>
            </a:r>
            <a:r>
              <a:rPr lang="ru-RU" dirty="0" err="1"/>
              <a:t>эмиттерден</a:t>
            </a:r>
            <a:r>
              <a:rPr lang="ru-RU" dirty="0"/>
              <a:t> </a:t>
            </a:r>
            <a:r>
              <a:rPr lang="ru-RU" dirty="0" err="1"/>
              <a:t>базаға</a:t>
            </a:r>
            <a:r>
              <a:rPr lang="ru-RU" dirty="0"/>
              <a:t> </a:t>
            </a:r>
            <a:r>
              <a:rPr lang="ru-RU" dirty="0" err="1"/>
              <a:t>өтетін</a:t>
            </a:r>
            <a:r>
              <a:rPr lang="ru-RU" dirty="0"/>
              <a:t> </a:t>
            </a:r>
            <a:r>
              <a:rPr lang="ru-RU" dirty="0" err="1"/>
              <a:t>тасымалдаушылардың</a:t>
            </a:r>
            <a:r>
              <a:rPr lang="ru-RU" dirty="0"/>
              <a:t> </a:t>
            </a:r>
            <a:r>
              <a:rPr lang="ru-RU" dirty="0" err="1"/>
              <a:t>концентрациясы</a:t>
            </a:r>
            <a:r>
              <a:rPr lang="ru-RU" dirty="0"/>
              <a:t> </a:t>
            </a:r>
            <a:r>
              <a:rPr lang="ru-RU" dirty="0" err="1"/>
              <a:t>қарама-қарсы</a:t>
            </a:r>
            <a:r>
              <a:rPr lang="ru-RU" dirty="0"/>
              <a:t> </a:t>
            </a:r>
            <a:r>
              <a:rPr lang="ru-RU" dirty="0" err="1"/>
              <a:t>бағыттағыға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әлдеқайда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.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бағытты</a:t>
            </a:r>
            <a:r>
              <a:rPr lang="ru-RU" dirty="0"/>
              <a:t> </a:t>
            </a:r>
            <a:r>
              <a:rPr lang="ru-RU" dirty="0" err="1"/>
              <a:t>инжекцияны</a:t>
            </a:r>
            <a:r>
              <a:rPr lang="ru-RU" dirty="0"/>
              <a:t> </a:t>
            </a:r>
            <a:r>
              <a:rPr lang="ru-RU" dirty="0" err="1"/>
              <a:t>сипаттайтын</a:t>
            </a:r>
            <a:r>
              <a:rPr lang="ru-RU" dirty="0"/>
              <a:t> параметр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dirty="0"/>
              <a:t> </a:t>
            </a:r>
            <a:r>
              <a:rPr lang="ru-RU" dirty="0">
                <a:highlight>
                  <a:srgbClr val="00FF00"/>
                </a:highlight>
              </a:rPr>
              <a:t>инжекция </a:t>
            </a:r>
            <a:r>
              <a:rPr lang="ru-RU" dirty="0" err="1">
                <a:highlight>
                  <a:srgbClr val="00FF00"/>
                </a:highlight>
              </a:rPr>
              <a:t>коэффициенті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/>
              <a:t>д.а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45A6C2A-99D2-E0E5-4785-9D3B47D93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224" y="4372532"/>
            <a:ext cx="4540045" cy="13866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9DE56F-6DB4-5727-80D1-18923DB0B6FC}"/>
              </a:ext>
            </a:extLst>
          </p:cNvPr>
          <p:cNvSpPr txBox="1"/>
          <p:nvPr/>
        </p:nvSpPr>
        <p:spPr>
          <a:xfrm>
            <a:off x="5469192" y="4696961"/>
            <a:ext cx="5982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Ip, In –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кемтіктер мен электрондардың инж. тоғы д.а </a:t>
            </a:r>
            <a:endParaRPr lang="ru-K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9C2551-29B4-0D09-62C0-AD83044D9FAF}"/>
              </a:ext>
            </a:extLst>
          </p:cNvPr>
          <p:cNvSpPr txBox="1"/>
          <p:nvPr/>
        </p:nvSpPr>
        <p:spPr>
          <a:xfrm>
            <a:off x="602224" y="5867355"/>
            <a:ext cx="11422629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Практикада инжекция бір бағытты сипатқа ие: эмиттерден базаға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Ip, In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яғни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γ≈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2240941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7269</TotalTime>
  <Words>1073</Words>
  <Application>Microsoft Office PowerPoint</Application>
  <PresentationFormat>Широкоэкранный</PresentationFormat>
  <Paragraphs>63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Микроэлектроника 5-лекция Электронды-кемтікті p-n өткелі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p-n өткелінің кері ығысу</vt:lpstr>
      <vt:lpstr>Презентация PowerPoint</vt:lpstr>
      <vt:lpstr>Презентация PowerPoint</vt:lpstr>
      <vt:lpstr>p-n өткелінің ВАС-ы</vt:lpstr>
      <vt:lpstr>p-n өткелінің ВАС-ы</vt:lpstr>
      <vt:lpstr>Дифференциалды кедергі</vt:lpstr>
      <vt:lpstr>p-n өткелінің сыйымдылығы. Диффузиялық</vt:lpstr>
      <vt:lpstr>p-n өткелінің сыйымдылығы</vt:lpstr>
      <vt:lpstr>p-n өткелінің сыйымдылығы. Барьерлік</vt:lpstr>
      <vt:lpstr>Пробой. Электрлік және жылулық</vt:lpstr>
      <vt:lpstr>Пробой. Туннельдік және лавиналық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Интегралды схема</dc:title>
  <dc:creator>beibit</dc:creator>
  <cp:lastModifiedBy>beibit karibaev</cp:lastModifiedBy>
  <cp:revision>185</cp:revision>
  <dcterms:created xsi:type="dcterms:W3CDTF">2023-01-29T05:23:02Z</dcterms:created>
  <dcterms:modified xsi:type="dcterms:W3CDTF">2023-02-14T04:55:07Z</dcterms:modified>
</cp:coreProperties>
</file>